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6" r:id="rId3"/>
    <p:sldId id="260" r:id="rId4"/>
    <p:sldId id="261" r:id="rId5"/>
    <p:sldId id="262" r:id="rId6"/>
    <p:sldId id="264" r:id="rId7"/>
    <p:sldId id="263" r:id="rId8"/>
    <p:sldId id="265" r:id="rId9"/>
    <p:sldId id="258" r:id="rId10"/>
    <p:sldId id="259" r:id="rId11"/>
    <p:sldId id="266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2" autoAdjust="0"/>
  </p:normalViewPr>
  <p:slideViewPr>
    <p:cSldViewPr snapToGrid="0">
      <p:cViewPr>
        <p:scale>
          <a:sx n="70" d="100"/>
          <a:sy n="70" d="100"/>
        </p:scale>
        <p:origin x="-522" y="-8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339AEB-5075-4F8A-8528-E024EA8E5911}" type="datetimeFigureOut">
              <a:rPr lang="es-ES" smtClean="0"/>
              <a:pPr/>
              <a:t>24/04/2016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D38BEA-FC12-4E3F-9B56-0AF30C8A3F6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634069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D38BEA-FC12-4E3F-9B56-0AF30C8A3F6D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641141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077AB-CD59-4963-88A7-625BE43918E6}" type="datetimeFigureOut">
              <a:rPr lang="es-ES" smtClean="0"/>
              <a:pPr/>
              <a:t>24/04/2016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622C3-223A-42D0-ADE0-A2ABBF3B06B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289977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077AB-CD59-4963-88A7-625BE43918E6}" type="datetimeFigureOut">
              <a:rPr lang="es-ES" smtClean="0"/>
              <a:pPr/>
              <a:t>24/04/2016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622C3-223A-42D0-ADE0-A2ABBF3B06B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671577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077AB-CD59-4963-88A7-625BE43918E6}" type="datetimeFigureOut">
              <a:rPr lang="es-ES" smtClean="0"/>
              <a:pPr/>
              <a:t>24/04/2016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622C3-223A-42D0-ADE0-A2ABBF3B06B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217535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077AB-CD59-4963-88A7-625BE43918E6}" type="datetimeFigureOut">
              <a:rPr lang="es-ES" smtClean="0"/>
              <a:pPr/>
              <a:t>24/04/2016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622C3-223A-42D0-ADE0-A2ABBF3B06B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349875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077AB-CD59-4963-88A7-625BE43918E6}" type="datetimeFigureOut">
              <a:rPr lang="es-ES" smtClean="0"/>
              <a:pPr/>
              <a:t>24/04/2016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622C3-223A-42D0-ADE0-A2ABBF3B06B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393735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077AB-CD59-4963-88A7-625BE43918E6}" type="datetimeFigureOut">
              <a:rPr lang="es-ES" smtClean="0"/>
              <a:pPr/>
              <a:t>24/04/2016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622C3-223A-42D0-ADE0-A2ABBF3B06B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4115752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077AB-CD59-4963-88A7-625BE43918E6}" type="datetimeFigureOut">
              <a:rPr lang="es-ES" smtClean="0"/>
              <a:pPr/>
              <a:t>24/04/2016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622C3-223A-42D0-ADE0-A2ABBF3B06B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976720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077AB-CD59-4963-88A7-625BE43918E6}" type="datetimeFigureOut">
              <a:rPr lang="es-ES" smtClean="0"/>
              <a:pPr/>
              <a:t>24/04/2016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622C3-223A-42D0-ADE0-A2ABBF3B06B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550452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077AB-CD59-4963-88A7-625BE43918E6}" type="datetimeFigureOut">
              <a:rPr lang="es-ES" smtClean="0"/>
              <a:pPr/>
              <a:t>24/04/2016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622C3-223A-42D0-ADE0-A2ABBF3B06B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492282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077AB-CD59-4963-88A7-625BE43918E6}" type="datetimeFigureOut">
              <a:rPr lang="es-ES" smtClean="0"/>
              <a:pPr/>
              <a:t>24/04/2016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622C3-223A-42D0-ADE0-A2ABBF3B06B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570490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077AB-CD59-4963-88A7-625BE43918E6}" type="datetimeFigureOut">
              <a:rPr lang="es-ES" smtClean="0"/>
              <a:pPr/>
              <a:t>24/04/2016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622C3-223A-42D0-ADE0-A2ABBF3B06B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929784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077AB-CD59-4963-88A7-625BE43918E6}" type="datetimeFigureOut">
              <a:rPr lang="es-ES" smtClean="0"/>
              <a:pPr/>
              <a:t>24/04/2016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622C3-223A-42D0-ADE0-A2ABBF3B06B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29475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uario\Downloads\Dulce%202.m4a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89765" y="5485452"/>
            <a:ext cx="112467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DULCE, NUESTRA NUEVA COMPAÑERA</a:t>
            </a:r>
            <a:endParaRPr lang="es-E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291193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99941" y="4473156"/>
            <a:ext cx="107682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200" dirty="0" smtClean="0"/>
              <a:t>(Campana) </a:t>
            </a:r>
            <a:r>
              <a:rPr lang="es-ES" sz="5400" b="1" i="1" dirty="0" smtClean="0">
                <a:latin typeface="French Script MT" panose="03020402040607040605" pitchFamily="66" charset="0"/>
              </a:rPr>
              <a:t>Dulce junto con sus compañeros comienza esa mañana su jornada escolar…… </a:t>
            </a:r>
            <a:endParaRPr lang="es-ES" sz="5400" b="1" i="1" dirty="0">
              <a:latin typeface="French Script MT" panose="03020402040607040605" pitchFamily="66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99941" y="433136"/>
            <a:ext cx="1067201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4800" b="1" i="1" dirty="0" smtClean="0">
                <a:latin typeface="French Script MT" panose="03020402040607040605" pitchFamily="66" charset="0"/>
              </a:rPr>
              <a:t>	“En un lugar de la mancha tras dos semanas de inclusión, </a:t>
            </a:r>
            <a:r>
              <a:rPr lang="es-ES" sz="4800" b="1" i="1" dirty="0">
                <a:latin typeface="French Script MT" panose="03020402040607040605" pitchFamily="66" charset="0"/>
              </a:rPr>
              <a:t>h</a:t>
            </a:r>
            <a:r>
              <a:rPr lang="es-ES" sz="4800" b="1" i="1" dirty="0" smtClean="0">
                <a:latin typeface="French Script MT" panose="03020402040607040605" pitchFamily="66" charset="0"/>
              </a:rPr>
              <a:t>emos estado trabajando con Dulce y sus compañeros, la lengua de signos y otras formas de comunicación a través de diferentes actividades”. </a:t>
            </a:r>
            <a:endParaRPr lang="es-ES" sz="4800" b="1" i="1" dirty="0">
              <a:latin typeface="French Script MT" panose="03020402040607040605" pitchFamily="66" charset="0"/>
            </a:endParaRPr>
          </a:p>
        </p:txBody>
      </p:sp>
      <p:pic>
        <p:nvPicPr>
          <p:cNvPr id="7" name="Dulce 2.m4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1634716" y="6347346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02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2320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12876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75" y="1558120"/>
            <a:ext cx="3014093" cy="301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717" y="1402414"/>
            <a:ext cx="3182202" cy="318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896" y="1185296"/>
            <a:ext cx="3386917" cy="3386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14488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2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27520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56" y="423508"/>
            <a:ext cx="4387118" cy="372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238" y="764276"/>
            <a:ext cx="4857708" cy="3220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964" y="3726142"/>
            <a:ext cx="4339988" cy="2578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38380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0161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64527" y="222113"/>
            <a:ext cx="10481481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latin typeface="Arial Rounded MT Bold" panose="020F0704030504030204" pitchFamily="34" charset="0"/>
              </a:rPr>
              <a:t>PROPUESTA DE INNOVACIÓN EDUCATIVA PARA FAVORECER LA INCLUSIÓN EDUCATIVA EN NIÑOS CON DEFICIENCIA AUDITIVA</a:t>
            </a:r>
            <a:endParaRPr lang="es-ES" sz="2800" dirty="0">
              <a:latin typeface="Arial Rounded MT Bold" panose="020F0704030504030204" pitchFamily="34" charset="0"/>
            </a:endParaRPr>
          </a:p>
          <a:p>
            <a:pPr algn="ctr"/>
            <a:r>
              <a:rPr lang="es-ES" sz="3200" dirty="0"/>
              <a:t/>
            </a:r>
            <a:br>
              <a:rPr lang="es-ES" sz="3200" dirty="0"/>
            </a:br>
            <a:endParaRPr lang="es-ES" sz="3200" dirty="0"/>
          </a:p>
        </p:txBody>
      </p:sp>
      <p:sp>
        <p:nvSpPr>
          <p:cNvPr id="3" name="2 Rectángulo redondeado"/>
          <p:cNvSpPr/>
          <p:nvPr/>
        </p:nvSpPr>
        <p:spPr>
          <a:xfrm>
            <a:off x="1433016" y="3105062"/>
            <a:ext cx="2975212" cy="34392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 redondeado"/>
          <p:cNvSpPr/>
          <p:nvPr/>
        </p:nvSpPr>
        <p:spPr>
          <a:xfrm>
            <a:off x="4694830" y="1639069"/>
            <a:ext cx="3220873" cy="75538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noFill/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8161362" y="3084394"/>
            <a:ext cx="2906972" cy="34189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1528550" y="3343702"/>
            <a:ext cx="287967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  <a:p>
            <a:pPr algn="ctr"/>
            <a:r>
              <a:rPr lang="es-ES" sz="2800" dirty="0" smtClean="0"/>
              <a:t>Lograr </a:t>
            </a:r>
            <a:r>
              <a:rPr lang="es-ES" sz="2800" dirty="0"/>
              <a:t>la inclusión del niño con discapacidad auditiva en el aula.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8331958" y="3343702"/>
            <a:ext cx="2565780" cy="3185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  <a:p>
            <a:pPr algn="ctr"/>
            <a:r>
              <a:rPr lang="es-ES" sz="2800" dirty="0" smtClean="0"/>
              <a:t>Trabajar </a:t>
            </a:r>
            <a:r>
              <a:rPr lang="es-ES" sz="2800" dirty="0"/>
              <a:t>los métodos alternativos de comunicación a la lengua oral.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4838135" y="1741500"/>
            <a:ext cx="2879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/>
              <a:t>OBJETIVOS</a:t>
            </a:r>
            <a:endParaRPr lang="es-ES" sz="2800" dirty="0"/>
          </a:p>
        </p:txBody>
      </p:sp>
      <p:sp>
        <p:nvSpPr>
          <p:cNvPr id="9" name="8 Flecha izquierda y derecha"/>
          <p:cNvSpPr/>
          <p:nvPr/>
        </p:nvSpPr>
        <p:spPr>
          <a:xfrm>
            <a:off x="4531058" y="3930555"/>
            <a:ext cx="3507474" cy="1842448"/>
          </a:xfrm>
          <a:prstGeom prst="leftRightArrow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5076968" y="4408227"/>
            <a:ext cx="25657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Todo ello trabajado de forma globalizada con el resto de contenidos</a:t>
            </a:r>
            <a:endParaRPr lang="es-ES" b="1" dirty="0"/>
          </a:p>
        </p:txBody>
      </p:sp>
      <p:cxnSp>
        <p:nvCxnSpPr>
          <p:cNvPr id="14" name="13 Conector recto de flecha"/>
          <p:cNvCxnSpPr/>
          <p:nvPr/>
        </p:nvCxnSpPr>
        <p:spPr>
          <a:xfrm flipH="1">
            <a:off x="4667537" y="2394454"/>
            <a:ext cx="1610436" cy="9232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>
            <a:off x="6277973" y="2406766"/>
            <a:ext cx="1760559" cy="9109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32182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078175" y="409433"/>
            <a:ext cx="97308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latin typeface="Arial Rounded MT Bold" panose="020F0704030504030204" pitchFamily="34" charset="0"/>
              </a:rPr>
              <a:t>LO HEMOS LLEVADO A CABO MEDIANTE UN PLAN DE ACCIÓN</a:t>
            </a:r>
            <a:endParaRPr lang="es-ES" sz="2800" dirty="0">
              <a:latin typeface="Arial Rounded MT Bold" panose="020F0704030504030204" pitchFamily="34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68653536"/>
              </p:ext>
            </p:extLst>
          </p:nvPr>
        </p:nvGraphicFramePr>
        <p:xfrm>
          <a:off x="6796583" y="1293388"/>
          <a:ext cx="4858603" cy="5467825"/>
        </p:xfrm>
        <a:graphic>
          <a:graphicData uri="http://schemas.openxmlformats.org/drawingml/2006/table">
            <a:tbl>
              <a:tblPr/>
              <a:tblGrid>
                <a:gridCol w="2414623"/>
                <a:gridCol w="2443980"/>
              </a:tblGrid>
              <a:tr h="476683">
                <a:tc gridSpan="2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Plan de acción de la Introducción de la lengua de signos y otras formas de comunicación</a:t>
                      </a:r>
                      <a:endParaRPr lang="es-ES" sz="1600" dirty="0">
                        <a:effectLst/>
                      </a:endParaRPr>
                    </a:p>
                  </a:txBody>
                  <a:tcPr marL="16962" marR="16962" marT="16962" marB="1696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08278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¿Qué queremos alcanzar? </a:t>
                      </a:r>
                      <a:endParaRPr lang="es-ES" sz="1600" dirty="0">
                        <a:effectLst/>
                      </a:endParaRPr>
                    </a:p>
                  </a:txBody>
                  <a:tcPr marL="16962" marR="16962" marT="16962" marB="1696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1600" dirty="0" smtClean="0">
                          <a:effectLst/>
                        </a:rPr>
                        <a:t>OBJETIVO</a:t>
                      </a:r>
                      <a:endParaRPr lang="es-ES" sz="1600" dirty="0">
                        <a:effectLst/>
                      </a:endParaRPr>
                    </a:p>
                  </a:txBody>
                  <a:tcPr marL="16962" marR="16962" marT="16962" marB="1696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406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500" dirty="0">
                          <a:effectLst/>
                        </a:rPr>
                        <a:t/>
                      </a:r>
                      <a:br>
                        <a:rPr lang="es-ES" sz="500" dirty="0">
                          <a:effectLst/>
                        </a:rPr>
                      </a:br>
                      <a:r>
                        <a:rPr lang="es-ES" sz="500" dirty="0">
                          <a:effectLst/>
                        </a:rPr>
                        <a:t/>
                      </a:r>
                      <a:br>
                        <a:rPr lang="es-ES" sz="500" dirty="0">
                          <a:effectLst/>
                        </a:rPr>
                      </a:br>
                      <a:r>
                        <a:rPr lang="es-ES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¿Cuánto queremos lograr? </a:t>
                      </a:r>
                      <a:endParaRPr lang="es-ES" sz="1600" dirty="0">
                        <a:effectLst/>
                      </a:endParaRPr>
                    </a:p>
                  </a:txBody>
                  <a:tcPr marL="16962" marR="16962" marT="16962" marB="1696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</a:rPr>
                        <a:t>CANTIDAD Y CALIDAD</a:t>
                      </a:r>
                      <a:endParaRPr lang="es-ES" sz="1600" dirty="0">
                        <a:effectLst/>
                      </a:endParaRPr>
                    </a:p>
                  </a:txBody>
                  <a:tcPr marL="16962" marR="16962" marT="16962" marB="1696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346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¿Cuándo lo queremos lograr? </a:t>
                      </a:r>
                      <a:endParaRPr lang="es-ES" sz="1600" dirty="0">
                        <a:effectLst/>
                      </a:endParaRPr>
                    </a:p>
                  </a:txBody>
                  <a:tcPr marL="16962" marR="16962" marT="16962" marB="1696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1600" dirty="0" smtClean="0">
                          <a:effectLst/>
                        </a:rPr>
                        <a:t>EN CUANTO TIEMPO</a:t>
                      </a:r>
                      <a:endParaRPr lang="es-ES" sz="1600" dirty="0">
                        <a:effectLst/>
                      </a:endParaRPr>
                    </a:p>
                  </a:txBody>
                  <a:tcPr marL="16962" marR="16962" marT="16962" marB="1696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51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¿Dónde vamos a realizar el programa de actividades? </a:t>
                      </a:r>
                      <a:endParaRPr lang="es-ES" sz="1600" dirty="0">
                        <a:effectLst/>
                      </a:endParaRPr>
                    </a:p>
                  </a:txBody>
                  <a:tcPr marL="16962" marR="16962" marT="16962" marB="1696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1600" dirty="0" smtClean="0">
                          <a:effectLst/>
                        </a:rPr>
                        <a:t>LUGAR</a:t>
                      </a:r>
                      <a:endParaRPr lang="es-ES" sz="1600" dirty="0">
                        <a:effectLst/>
                      </a:endParaRPr>
                    </a:p>
                  </a:txBody>
                  <a:tcPr marL="16962" marR="16962" marT="16962" marB="1696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685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¿</a:t>
                      </a:r>
                      <a:r>
                        <a:rPr lang="es-ES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 qué recursos contamos y con quién? </a:t>
                      </a:r>
                      <a:endParaRPr lang="es-ES" sz="1600" dirty="0">
                        <a:effectLst/>
                      </a:endParaRPr>
                    </a:p>
                  </a:txBody>
                  <a:tcPr marL="16962" marR="16962" marT="16962" marB="16962" anchor="ctr" anchorCtr="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1600" dirty="0" smtClean="0">
                          <a:effectLst/>
                        </a:rPr>
                        <a:t>QUÉ Y A</a:t>
                      </a:r>
                      <a:r>
                        <a:rPr lang="es-ES" sz="1600" baseline="0" dirty="0" smtClean="0">
                          <a:effectLst/>
                        </a:rPr>
                        <a:t> QUIENES NECESITAMOS</a:t>
                      </a:r>
                      <a:endParaRPr lang="es-ES" sz="1600" dirty="0">
                        <a:effectLst/>
                      </a:endParaRPr>
                    </a:p>
                  </a:txBody>
                  <a:tcPr marL="16962" marR="16962" marT="16962" marB="1696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5643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1600" dirty="0">
                          <a:effectLst/>
                        </a:rPr>
                        <a:t/>
                      </a:r>
                      <a:br>
                        <a:rPr lang="es-ES" sz="1600" dirty="0">
                          <a:effectLst/>
                        </a:rPr>
                      </a:br>
                      <a:r>
                        <a:rPr lang="es-ES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¿</a:t>
                      </a:r>
                      <a:r>
                        <a:rPr lang="es-ES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Cómo sabremos si estamos alcanzando el objetivo? </a:t>
                      </a:r>
                      <a:endParaRPr lang="es-ES" sz="1600" dirty="0">
                        <a:effectLst/>
                      </a:endParaRPr>
                    </a:p>
                  </a:txBody>
                  <a:tcPr marL="16962" marR="16962" marT="16962" marB="1696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600" dirty="0" smtClean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</a:rPr>
                        <a:t>EVALUACIÓN DEL PROCESO</a:t>
                      </a:r>
                      <a:endParaRPr lang="es-ES" sz="1600" dirty="0">
                        <a:effectLst/>
                      </a:endParaRPr>
                    </a:p>
                  </a:txBody>
                  <a:tcPr marL="16962" marR="16962" marT="16962" marB="1696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1266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s-ES" sz="1600" b="1" i="1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¿Cómo </a:t>
                      </a:r>
                      <a:r>
                        <a:rPr lang="es-ES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determinaremos si hemos logrado el objetivo? </a:t>
                      </a:r>
                      <a:r>
                        <a:rPr lang="es-ES" sz="1600" dirty="0">
                          <a:effectLst/>
                        </a:rPr>
                        <a:t/>
                      </a:r>
                      <a:br>
                        <a:rPr lang="es-ES" sz="1600" dirty="0">
                          <a:effectLst/>
                        </a:rPr>
                      </a:br>
                      <a:r>
                        <a:rPr lang="es-ES" sz="1600" dirty="0">
                          <a:effectLst/>
                        </a:rPr>
                        <a:t/>
                      </a:r>
                      <a:br>
                        <a:rPr lang="es-ES" sz="1600" dirty="0">
                          <a:effectLst/>
                        </a:rPr>
                      </a:br>
                      <a:endParaRPr lang="es-ES" sz="1600" dirty="0">
                        <a:effectLst/>
                      </a:endParaRPr>
                    </a:p>
                  </a:txBody>
                  <a:tcPr marL="16962" marR="16962" marT="16962" marB="1696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s-ES" sz="1600" dirty="0" smtClean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s-ES" sz="1600" dirty="0" smtClean="0">
                          <a:effectLst/>
                        </a:rPr>
                        <a:t>EVALUACIÓN DE LOS RESULTADOS</a:t>
                      </a:r>
                      <a:endParaRPr lang="es-ES" sz="1600" dirty="0">
                        <a:effectLst/>
                      </a:endParaRPr>
                    </a:p>
                  </a:txBody>
                  <a:tcPr marL="16962" marR="16962" marT="16962" marB="1696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294314" y="1144499"/>
            <a:ext cx="18473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alt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alt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078175" y="1595021"/>
            <a:ext cx="421613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Un plan de acción es un tipo de plan que </a:t>
            </a:r>
            <a:r>
              <a:rPr lang="es-ES" b="1" dirty="0" smtClean="0"/>
              <a:t>prioriza las iniciativas más importantes </a:t>
            </a:r>
            <a:r>
              <a:rPr lang="es-ES" dirty="0" smtClean="0"/>
              <a:t>para cumplir con ciertos objetivos y metas. De esta manera, un plan de acción se constituye como una especie de </a:t>
            </a:r>
            <a:r>
              <a:rPr lang="es-ES" b="1" dirty="0" smtClean="0"/>
              <a:t>guía </a:t>
            </a:r>
            <a:r>
              <a:rPr lang="es-ES" dirty="0" smtClean="0"/>
              <a:t>que </a:t>
            </a:r>
            <a:r>
              <a:rPr lang="es-ES" b="1" dirty="0" smtClean="0"/>
              <a:t>brinda</a:t>
            </a:r>
            <a:r>
              <a:rPr lang="es-ES" dirty="0" smtClean="0"/>
              <a:t> un marco o </a:t>
            </a:r>
            <a:r>
              <a:rPr lang="es-ES" b="1" dirty="0" smtClean="0"/>
              <a:t>una estructura </a:t>
            </a:r>
            <a:r>
              <a:rPr lang="es-ES" dirty="0" smtClean="0"/>
              <a:t>a la hora de </a:t>
            </a:r>
            <a:r>
              <a:rPr lang="es-ES" b="1" dirty="0" smtClean="0"/>
              <a:t>llevar a cabo un proyecto</a:t>
            </a:r>
            <a:endParaRPr lang="es-ES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1651379" y="4680845"/>
            <a:ext cx="30843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Lo hemos planificado para una semana aunque nuestra intención es trabajarlo a lo largo de todo el curso escolar.</a:t>
            </a:r>
            <a:endParaRPr lang="es-ES" dirty="0"/>
          </a:p>
        </p:txBody>
      </p:sp>
      <p:sp>
        <p:nvSpPr>
          <p:cNvPr id="9" name="8 Flecha abajo"/>
          <p:cNvSpPr/>
          <p:nvPr/>
        </p:nvSpPr>
        <p:spPr>
          <a:xfrm>
            <a:off x="2838734" y="3626346"/>
            <a:ext cx="614150" cy="1054499"/>
          </a:xfrm>
          <a:prstGeom prst="downArrow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47342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data:image/jpeg;base64,/9j/4AAQSkZJRgABAQAAAQABAAD/2wCEAAkGBxMSERUTERMWFhUXGR0bGRgYGRsgGRgdGyAfFhsZGiAaHyggGholHiAeIjEhJikrLi4uHh8zODMtNygtLisBCgoKDg0OGxAQGy8lICYtLS8tLS0tLS0tLS8vLS0tLS0tLS0tLS0tLS0tLS0tLS0tLS0tLS0tLS0tLS0tLS0tLf/AABEIAMIBAwMBEQACEQEDEQH/xAAcAAACAgMBAQAAAAAAAAAAAAAABgQFAQMHAgj/xABMEAACAQMCBAMFBQMHCQYHAAABAgMABBESIQUGEzEiQVEHMmFxgRQjQpGhFVKxM1RicoKT0xYkU2NzkrLB0jQ1otHh8AglRJSzwuL/xAAaAQEAAwEBAQAAAAAAAAAAAAAAAQIDBAUG/8QAOhEAAgECBAIHBwMDAwUAAAAAAAECAxEEEiExQVEFEyJhcYGRFDKhscHR8CNCUiQz4RWC8QYWcpKi/9oADAMBAAIRAxEAPwDuNAFAFAFAFAFAYzQGaAKAKAKAKAKAKAKAKAKAKAKAKAKAKAKAKAKAKAKASef+KSJri1zRKIesrW7KJZNDhJV1MjaFTVEx0gsQx8gQd8NRVaqqbdr+fw5kpXZznh/PPEbS4jlkNxLaEhZOvo7OQqspCqwIJ8+9a1qFCFXIqit3uN1/tvfx00L9VLkd6RwQCOxGRXFGSkk1sUas7M9VJAUAUAUAUBzrnjmOSHidqiOwjTS0gBOkiRtJDgbHCjbPbNcVeq41YpeZ52JryjXiltx8zHDOY3k45ImtuidUSrk6NUYBJA7Z1Bt/Q0hWbrtcNvQU67liWr6begwPznCLSW60SaI5OmRtqY6guV3xjfNbOvFQczoeJiqbnbROwcT5yiilMSQzzMihpOkmrpg7jVv3xvik66i7Wb524EzxMYyypN87cBfveY1t+KySaJZBJbxhY0UlmJ8QypxjAz8sn41jKrkrPfY55V1Cu3Zu6Wgwyc7WwtYrjxnrEiONVzKzKcMAM42PnnHb1FbPERyqXM3eKhkUuey4mpeerf7PJOyTKYnEbRso16zsF749fPbFR7RHK5WemhHtcMjlZ6OxY8A46bkurW80JTSfvBgMGzgqR37b/MVenUcr3TRpSqubacWrczfx3jcVpH1JidzpVVGWdj2VR5mrTqKCuy1SrGmryKVuf7ZUkaSOeNoyuqN0AfDkAMBqxjfPfPwrL2mNm3dWMXi4JNtNW+p6see7Z+sXWWFYlDkyLjUpOkFQCTucYHnkVMcRF3vpYmOKg73urczbwbnOG4kMZjmhOgyAyqAGQd22JwPntSFeMnazXHUmniYzeWzWl9eRjhHOUdxKqJBcBHJCTGP7tsfEHK5xtn9KQrqb0T8RTxKm7JO3PgQ+EcyQQ2klw808iNO6qJMGQtnaOPB3HmN9t+1VjVjGGZt7lIVoxpubbevn4Ik2/PMBjnd45ojAFLo6ANh9lxg4ySR3I7+m9SsRGzbT0JWKhaTaasS+Acxm5cqbaaLwa1aQDSwzjYg4z8KvTqZns0aUq2d2ytEjmbji2UHWdWYalXC4zue+/oKmrUVOOZk1qypRzMg8K51t5uoGWWExp1CJl0koO7rgnI/86pDERle+niUhiYSve6trryNXC+ereZ9GiaPKs6GRABKFGo6NznYE0jiIydtfuVhioSdrNePE08M9oFvPLFGkUwEp0h2UBA2M6c6tz5HHqKrHExk0knqIYuE2kk9Rj4vfi3gkmZWYRqWIXGSB3xnb41vOWWLkb1J5IuT4FPf85W8Swth3E0bSrpAyqIuslsnb0+YPpWUq8YpPmrmUsTCKT5q5tHNUWi0fQ/8AnTBUGBlc+bb9vlVutVovmT18bRf8iBP7QbZZNOiYxh9HWCjpavPBzkgeoFUeJins7bXM3jIJ7O17X4G7ifOaRzSQx2887RAGQxqCFyM+uTt8KmVdKTik3YtPEpScUm7b2FT2i8WmlnghjjnjALkMoUNKGTSemSG7Izgg+oOMgYyrVpKajZ218zKriakKsVFP7iTxNEPURLaBQUHieMzTNG6BhIZeouk6WB7nuNzXkxpVKc+1KTa1smoxXdZJ3O6r0nSjeOTW3K71XO/Ae+TOfBHaRwzxzSzxAhhGmSUUBllJJAwVIPc98V6VCr1acLXW6tyetvJ6eFjKtjKbytXbau19X4nQeD8TS5hSaLOhxkahgjfBBHzruhNTipItTmpxUlxJtWLhQBQBQHPuKcozXEnEXdQGlCCA5G+jBH9XOAN/jXHOhKWdvja3kcE8NKbqN8bW8jVByjPBDYvGmqeKfXKMjOmQjXuTvgAD86KhKMYW3T189yFhpQjBrdPXz3IfFOXeILbT2ccCPE8xkWQSAHBYEDScb7b/AFxnaqTpVMjglpcpUo1sjppaXve/eW8Vhf2c9wbaCOZbh9YdnwYye6uO7KD2A8vyGqjUhJ5Ve7NlGtTlLIk7u97lnYcFm/aL3UyphoFQFTnD7asZ3A7/AExV4031jk+RrGlLrXN8rC1w3le8t0tZFiWR7WSUdMuBrR+zKewPc+vb5VjGjUiotbq5zQoVIKLSu43+JJseEXqx3gks4ZBcSiUxtJsQ2osoPk6nSQTjzI7CpjTqJSvFO7uWjSqKMrxTu72uW3IXC7mDqiZTHCSOlCZOoYsZyA3odtvh+elCEo3vtwW9jXDU5wvm0XBb2N/OXCppXtp4FV3gkLdJm0hwQM4J21DH6n5Ga0JNxlHdE14SbjKO6ewjrYXN7Lfkopm6kGVVgVUKd1DHYlQBn4g1yqMqjnzujjUJ1XPndD5zny+bq1ZIggl8BBIHi0HOgn0748s111qbnGy3O3EUnUg0txem4LfXVyZJYEgWS2e2OJAxTILB8DuCxAwPLNYunUnK7Vrqxg6VWpNykrXVty15a/aEXRt3toUiiAV5NedYAwCgHY5wd/j2rSl1qtFpWRrR65Wi0klxuU0PKN1HaQaVRpbe5aXplvDIpx2PYHYd/j8qyVCahG26dzFYecYRtunckWfDr7rXkz2kR+0on3TSAr4MIUJx3K5Oe2cVaMKl5Npa8C0adXNOTitbaXJfI3CLqCaQvH9nt2XwwGXqBXznUp/CO/zz8BVqFOUW29Fy3LYalOEm2rLle5u9qn/d7Y79SPH+9TFf2/QnG/2vNFTPy5eX0k0tyiW+bfoxqG1ZOrWCxHln9D8N6OlOo3KWmljN0KlVuU9NLHu34HezyQ/aIo4ltYnRNLA9RmTRnbsuwPw+u0qnUk05K1kTGlVnJOaSyp+fAY+T+FGKygjnjUSRgnBwSrEncEeeD3FbUYZYJPgdFCGWnFSWqL2SMMCrDIIwQfMHYitWbNXOf8B5FkQ3SzNkGN4Lck50xvqOr4e929c1x08M1mv4LwOClhHHNd8LLwI9rwa/LWMUtuqx2r4LrIpJHbVjyGB86hU6nZTWiIjSq3gpLSPf3EbhvJ11avpW1hnZT93NJIdCjOQensQfPbz9arChOD2T739itPDTpvSKb4Nv6FhzTwa8mnLw2qJKCNF1HMVIAxs69222/wDMVerTnKV4rXncvXpVJSvFJPncvOO8JmlueHyABuizGVsgYyF3A8wSD2+Fazg3OL5G1SnKVSElwvcROJ8vrb3c8DjVbzMmATuqSdQoV81CShY1xuuU+FeZ0nCrCEq0NGmmvLRp+p1YGl/UTzrSSt8CDw66uLaaXV02MmLdi506iV0xP27MuDttqDL5Vz4bExlacHo05O/LW6/2vzslzKV8JWp1ZuMU1Ky5WfD1XxOpckWUsFnHDOoV01DYggjJIO3qDXu0IuMEmZYeEoU1GW6L6tTcKAKAKAKAKAKAKAKAKAKAKAquPcvW94qi5j16CSpyQRnvupGxwPyrOpSjP3kZVKMKnvI28G4NBap07eMIucnuST2ySdyatCEYK0UWp0401aKLCrFwoAoAoAoAoCFxfhcVzGYpl1ISDjJG6nI7VWUFJWZWcIzVpEwDFWLEdr+ISiEuBIylgnmVGxP/AL+NVzK9uJXPG+W+pJqxYKAxQEHi3FY7ZVeUkBnVBhSd27Zx2HxqspqOrKTmoK7IfHuYBbvFEkTTSynwou2FHvOSdgB+v61WdTK0krtlKlXK1FK7ZdVobGaAUPaPYAwC53HRz1CoywhfAkYfGMhJx8YQPOqTgpxcXsyU2ndCFxi367IsmEadXtpAPwTR5midT3IVlcqfMOp86+PpxeFlOO+RqS74vsyXmrX70eu2qqT/AJK3nujo3s942buyRpNpoyYpl/dkQ6W/UV9Pg5pwyXvbbvT1i/TTxTPNrRs78/nxGauwxCgCgCgCgCgCgCgCgCgCgCgCgCgCgCgCgCgCgCgPE0mlS3fAJ/LejIbsjlh4vetBBfm5ZetciMRKB00Qlgcg+8fDjJ33rgzzcVUvu9jzesqOMaubd2twsSuOcvseLQp9ruB1lkYOH8UeMtoQ+SfCpnR/WXaetyalH9dLM9b8SLxLi9/cXc8Vs04ML6FCaVjGk6WklY98kE4qJTqTm1G+n5qVnUq1JyjC+np5kviBvJ+IQW63TJqtUMzRN4Tgks6AbAk43H8NqmWeVVRUuGpeaqTrKCl+3W30I/BuN3V5DZWonZGk6hkmB+8KxkgKD+9jue+w+OYhOc1GN+d2Vp1KlSMIX3vd+Bccfe4tYrWMXbSlrxFLkDVoOcxvj3t++a0m5QUVmvqbVHOCis1+0it4nxS7mN9cJddBLOQokYAwxU6fFnvq8s532qkpzlmkpWtwMp1Kks81K2XZfciTXt3d3c4S4lhjW3jldUYjBESuFTfK5ZjnHfz8qq3Oc3ZtK1/gVcqlSpKzaSSfwH7k2+eexglkOp2TxH1IJXJ+O1ddGTlBNnfQk5U4t8i4kjDAqwBBGCD2IOxBrU1OP3fDLaCYfaWIls3EaeI/fJpY2r6BkyuIyUyBq1RN8q+e6Xp4hNqirqas+7z4Jre+h6GElT/futjbyhx5YeLMoSZIbsAZkidF66D8OsD3kG/bdfjUdGuVGEc0otrR2afZb0vblLTwbGJSlJ2T111VtePqvkddr6I88KAKAKAKAKAKAKAKAKAKAKAKAKAKAKAKAKAKAKAKAVpfZ9YMWPSYBsnSHYKpPcqAfD/Cud4WnyOV4Oi+HzLqbhETTRTsCZIlKqcns2xyPM/GtnBOSlxN3Ti5KXFFdxbkyzuZDLLGdbe8VZl1Y/eAOD8+9ZzoQk7tGc8NTm7tEqz5dt4plmjTSyx9IYJwEzqxj1z51dU4p3S7i8aUIyzJcLEKTkizaIRGM4V2dSGIZC3fSRvjYbdthVHh4NWsZvC03HLY3W/KFokSRLH4UkEo8TZ6g2DE5328jtUqjCyVu8ssPTSSS2d/M18S5Ls55utJFlyQWwxCsR2LAbH/AJ1EsPTlLM0VnhqU5ZmtSdDwKBJpZlXxzKEfc4IUaRgeW2BtV1Tim3zNFSipOXF7m7g/DI7aFYYshFzjJydyWO/zNTCKirImEFCOWOxNqxcRvaFw5klgvYVj6gxbOzg4VJmUJJt4vBLjYYyHcZGcjmxeGjiKLpy4/Q0pVHTmpI5nz5cPDGWxO7JIGSWWWONFdDnMUQwZAN193cEkE9z4PRdFTm49mKs1KKTbttrJ7Pjvvw4HfiZWV9XybaXouJ2nkvmBL+ziuIznUMMP3XHvKfiK+jpRqRpx6ze3rwv52PPna+mxeVoUCgCgCgCgCgCgCgCgCgCgCgCgCgCgCgCgCgCgCgCgCgCgCgCgCgCgCgCgCgPMkYYYYAj0P50BwT2k8nTRTyzzobgTv4JkBJBYnRCy5+77hQVOG9QTg+hgnhY05U5Q7T2a4t/LvLXvuM3/AMPcBS0nDHBEgBTPukat/qMb+eBVcVBwpU4NWazX9dvzmQ9jq9cJAUAUAUAUAUAvc7OFhiY6iPtMClVcqGEkggIbG5Ua9WPVVqk75XYIxecu2ukmTWqjckTzIB5blZBtXD1s3xL2RBubbh1t/KXTRbY8V/ONiSR3m9c1ZVKpDSRshk4ayhhcROD2Y3RYn+0ZCTTNV7ybHvHDv9NF/wDcf/3UZ6neLEmLh1owDKVIPYiViD9Q1Osqc2LGufgNo/cuNsEJczID57hJADUdbU5kWR4XlG0O465Hwu7n/Fp11TmTY3nluLChZLpdJBGLq48uwIMhBHwNT180RZGyfgpYYW5uk+Kyb/LxKR+lSsRMWI/+Tr/z69/34/8ACqfaJiwf5Ov/AD69/wB+P/Cp7RMWN6cHcAaby6BxuS0bFvidcZA/sgU9omLHteEt+O5uXPqXVfpiNVX9Kj2iYsDcLk/Dd3Kj0+6b9ZImb9ae0TFjH7Lm/n1z+Vv/AIFT7RMWMrwuT8V3csPQ9Jf1jiVv1qPaJix6/ZX+vuP7009omLB+yv8AX3H96ae0TFjB4Wfw3Fwp9dYb9JFZf0p7RMWMDh0w7Xs5P9JYCP0iFSsTIWKfis/E7aF5murRkiRnfVbSBiqDUfdnOWIHkB8q1jiLu1iLDdbyakVvUA/mM10kGygCgNN5apLG0cihkYYZT2INAK/KvKT2N3cSiZXinAyukq4ZcBWY5IdiuckBd98bmt5V89PLLV3un5WfyRNxptpg6K47MAw+RGRWMouLafAg21ACgCgCgCgKDm5xi1jZQwluox390oGuFYevijA+tZ1fcYW5D9o//dV7/sH/AIVw0vfRdnAFQDsAPkK7D5hyb3M6R6UIuw0j0oLs1m3T9xfyFQW6yfN+ofZk/cX/AHRQnrZ836npYwBhdh6DIH6VJdYiqv3P1JEFzIgwksqA+SyOP4NUNXHtNX+TNcrliWZnYnuS7En5kmg9pq/yZgfM/makj2ir/J+pkMfU/nUEdfU/k/UCT6n86E9fU/k/U2R3cqrpWaZV9FlkUfowpZF1i6y/cZ+2zfzi4/v5v+uhPtlf+XwX2Mi+mH/1Fx/fzf8AXSyHtlb+XwROt+Z75M6by43/AHpC35a84+lRkjyLe3VufwJkXPHEF7XT/UIf+JSKjq48iPba3P4I9tz5xE97pvosY/gv6/8ArUdXHkT7dW5/BGTz9xL+dH+7h/6KdXHkPbq3P4DRyDzreXV9HbzOrIY3Y+BQSU043GPWqVKcVG6O/B4idZvNwHD2iTaOGXL4zpQNj10sDj9Kzo++juew0QSalVu2QD+e9eiUPdAFAFAU/NnEehaSsD42UpGPNpHGlQPXff6GuvA0etrxT2Wr8FuTFXZY2UOiNE/dVV/IAVy1JZpuXNg31BAUAUAUAUBScacNc2kWlW8TynJGpQiFA4B3I1SAZHbI9axxDtAlFL7VpmXhNzp/EFQ/J3VGHw2J3rko++hN2i33HDVGTjb69vrXUfMpXZL4jYdHALqxJIwM5GMb791Odj54NVjLMaVKeTiQ6uZkscPOBqdEJ/Cxww+Yxt9apmNFSfFpGua0ZRq2K5xqUgrn0yOx+BwalST0Kyg0r8DRVigUAUAUAUAUAUAUAUAUAUAUAUA2+yq1Z+JoynAjjdmxjcHCBd/Ik5OPQVnVfZPU6NjrKR1bnuJX4ZehhkfZ5T9QpYfqAa5oO0keqX1h/JR/1F/gK9Mob6AKAKASODWk3ELhby4wLeNibeMH3iDgOfyzv5+g7+zXqUsJSeHpe+/ef0X58drtpKyHevGKBQBQBQBQBQFVcxA3cbaRkQyAN5gFo8gfA4H5CuXE7IshC9tsknRt4wB0mkLOds6kGUX18yc/DHnWdC2py42o4UnbjocproPBN8tuBGjg51FgRjsUwSPj4WU5+OPKqp6tGko9lM28MQZeRhkRpqx6kssa/QMwJ+A+lRN7LmTTS1b4EWWQsxZjkkkk+pO5NWSsijbbuz2k5CMgxhipP9nOP+I1DSbuSpNRcTzLEVOGGDgH6MAwP1BBqblWmtzDoR3BHnv6etLhprc8ZoLGakgCaEhQE2BYOkS5fqZbZfkNBwVwRqznxA4AwKo819NjWKp5ddyFVjKxgGgsZqQYzUCxmpBImtwsUb58Tl9v6KkKCPmdY/s1RSu2i8opRT5jh7HnC37Z/HAyr8SrK5+W3nVay7J6fRvuyOlc+TBOGXhIJzBIoAGTllKD9SK56avJI9Iv7EYjQH91f4V6ZQ30AUB5dcgj1onYC97P5M2ESEYaPVGw9GRiCP8An9a9DpRf1UpcHZrwaLT3GOvPKhQBQBQBQBQFPxmIie2mXsGaN8AZ0yDbcnIGtUzjft6Gsa6vAlCV7af+z2/+1P8AwmuajucfSH9rz+5ySuk8Qn2Z1QzJ5rplX+ydDf8AhbV8Ah+dZy0kn5G0NYOPmY4ePu7j/ZL/APmipLePj9yIe7Lw+pGguCmcBTn95Fb8tQOKs43Kxm0S7khoFdlUMZGC6VC6lCgtnSMbErj+s3fG1VpKxpLWF3vcmcTkSIqw0tK0URBO4iHSQDbt1ScnfOkaSNz4aQTlpwu/maVJKNnxsvLT5kLh/wB48jyZdljd8sScsoyC2fe+R71eeiSRnS7TbfK54bis5OTNJnOfeOPXt2x8MYqckeRXrZ3vczxeIBlYDAkRZNI7KW7gfDIJHoCB5ZqKb4E1Y6356m++naAiKIlCqgSFdmZ+7AsDkqpwoAOPDkDfJiKzastOWTsx05+JBubt5MGRtRGdzjVv6nufr8fU1dRS2MpTlLc326j7PMcDIeLB8xkS5/gKq/fXmXj/AG35GxJGigR4yVeRpFZgcNpURkAH8IyxzjvtTeVn+bk3y001uz3w24kmkEMjs6y+DxEtpJ91xk7YbBPqMjzqJpRV1wFOUpvK9bkfhMyKxL4GUYKxXIViPC2ME/UAkZq002tCKbim7ktHnIJS46uASya2OVAyfBIBrXG5AB2B2xVOynqrF1neqlf87ypUEnAGSewHmT5ACtdjCzbJvFvCUi84k0t/WJMjjPnhmI+nn3NIcXzNKulo8hu9jEZN9O2NlgAJ9CzgqPqFb8qrWfZPR6NXZk+86Pzz/wBgm+S/8a1lR99HpPYZa9EoFAFAFALvDV6F/PD2S4UTp6axhJR8z4G+prvqvrcNCfGPZfhvH6os9VcYq4CoUAUAUAUAUAp86XrJc8NjBIWS5wwBxqwjFQ3qAd8eoB8qzq+4yUKXttuCDaxeREj/AFXQv/7GuWijh6RbyJd5y1pVBwWAPoSM/lXQeSqcmrpEi2uCmSuPErKc+jDBqrjcRk4mIJ2Q6lOD+h9QQdiD5g7HzqWk9yIycdjebiIjJi8XwchD81wT+TD6VWz5l80XrbU0Tzs5y3lsANgB3wANgKslYpKTb1M3VwXbUQB4UXb+goQfoKiKsJSzO56s7oxsSADlSpDdiGGCDjB+oNJRuTCeVm2OWAHPTdiPws40/XCgkfAEH41FpF1KmtbGeIcQMwXWi6lAUMMjwjsuCSAB2GMbYFIwy7CdXOldanu5njmYySFkc41aUVlYgYL+8uknuRg7k7+VQk46ISlGbu9GapGiEbKupmLKQzKF0gasgYY5ySPT3alZr3ZDyKNlqa4rjETx499kOfTRrGPjnV+lS46pkKVouJ7iuxoEbrqUMWBBw6lgAcHBBBwNiPLYiocdbolT0yskWvElgYPAh1gjxSNkjByQoULgMPCe5xkDGahwclaRaNRQd4L1IyPEXyyMqEdkbJU+o15yPgT9amzS0ZS8XK7WhsS4SMHpBi5BGtsDAYaThBnfSSMlj32ANHFvcspRj7u/ME4fIIftAICjGNznOoqMHGM5BOM5wCcY3pnV8oVN5c5DZiTk7k9z61YyY/exi+xeTQaffh16s9um4XGPjr/Ssqy7Nz1ejfdl5HQ+fDiwm/sD85EH/Os6K7aPTYzV6BQKAKAKAWOL3iNxKziQ6pI+qz4/ArRkeL0ydP6eor0qFOUcJVnLZ5Uu934eGpdLRjPXmlAoAoAoAoAoBO5liaTi3DU2KILiVlPcFVWNXHyLgYz+IHG22VZ2gyUJPO1gbzjD6jm3hijUlcjLAsxiDDHm2W3yNhtmuV1MkNN2XhhY1pqU1dI1W3B7PS8S26YJ0vlCd8B8Fjk53G+dj23rBzqbtndGnTSypCTfcOFvNJErl0UjTnuoIDaSfMjP8K7YTzxTZ8x0nThTrZYmmrnnBQBQBQBQBQBQBQBQBQBQBQBQBQBUE3CpIH72J2Ba8ubjUMRxLEF8z1CJCx+HhAH1rKs+zY9ro+Fqd+Y0e2PjEcfD3tsk3FzpSGNAS7NqU5AHl2HzIxVKEXmudzK7g3NHH2ZFk4dbqmkZLyFTnHckOxHy0k/Gu3MiyozfAncue0uSS+WxvrJrWV8hG16kdgM490YBHYgnepKNNaM6LQgKAWOWlVb2/Vh971EbJG5jZRpAPoDmvRxblLDUWvds15p6lnshnrzioUAUAUAUAUAscR34va48rW4z8MvBjPpnBx8j6VhiPcJQoc/zwQXyo7FftCCQlMgxupEYZivdXAAGQd0IOQduVxlKN1wN6VaEXkk99hc4jxpIUzDcdaQk4GIyu+2qQxoNlxsAQSQB2qsaTk9VZE4jGU6EG813y0FO4lLu8jHLOcse2TgKNvLYAV1xSirI+XxGIlXnnkeKsYBQBQBQBQBQBQBQBQBQBQBQBQBQBQATQlDx7EeIRi5umZgoZIVTPdyWkwFHcnvt8DVKsXZI9zBQcKdnvcm8Fv7biHFnumfMkSlokIJVIQOmQdWyTBzrbGQAy4OdWLxjljY9Cik5aji8cxYNFMDE4ZssFITw/d9PSo1Lk6iWY9tjvQ6nfgyDxGeGW7tYMCa7heOYII2wqE9OSQn3UAUlwC2cqmATpq0bmFdxtbidArQ5QoBY46BDf2lwDgSaoJPiCC8f/iH8K9LDN1MLVpcrSXyfwLrVNDPXmlAoAoAoAoDVc3CRozyMFRQWZmOAoG5JJ7AUBzLiXNLtxB7i0C9PoLCHlVsOVZpNSKGU6PFjJxnG22Ce6j0VPEK8+yvizSMGL/FbX7VL1rlnkl2AbUVCgHWqqqkKFB+GfUk716sOiMNGOVq/myzpQbTa1WxWNy1EFwjOuBhd8gfQ7kfM1WfRFBp2un4mE8DRndtasor21eFtMgAz7rA+Fvl5g/A/HGcZrwcThKmHdpbczx8Tg50dd0aa5jjCoAwX62yrqgEGjQu0jStOzEAtkDwqwORkYGPPerytwsds1SUbwta3G9ytF3CfetwP9nI6n66y4/TyqLrkYKpTe8fRv63PQFsxG8ids5wQPXsM47evf4U0J/Sb4o9fs6Nv5O4TH+t8B9cbFsn49qWT2ZPVQfuy9TB4JNjUqh123Vgc532Hf9KZWR7NPdaka7sZYjiWN0P9JSO/buKhprczlSnH3kR6i5QKAKAB6edLoJNlndcOEcIaUNHKSNKMd3G5LFcAxqBpxnOc+m4tbTU6J0lGF5aP5/Yq9yQqqzMeyqCWO4HYfEgfUVFilKjOq+yidFwa5Y4EDb6cEtGA2ssqaWL6W1aGxgnYZ7EEtDo9gq9xDdSO48yM7FSR3AZSVJHmAcjzoYVMPUp6yWha8hWFw9zPb2EkMMksIJkZG1xRhtDmFlPhkw3bz9RgGkpJK8j1MFUlOGp0W44dFGllFw8TSPbOySSwKMldL9VWeQCJy02jUhbY77acjFVlFt1HY7ldbGmHhMxjYXtuIQRgNFCJUB2w3TEsqx5bJz0mGBklScDSNelLaRZzfIzyxyzJJpmS5ha4Ft9mnIcukqljJ1FaF45Y3zgEtgkbbd63W2hm23uP3LfCPslusPUaTBYlj6sxchRk6UBOAMnAxue9SQWlAKvOMgeexgXBc3CS48wkeSx+A7/ka9PAJxp1qr2ytebsXjsxpryyhmpAUAUBVcU5itrdhG8qmU9olIMh+OnOQv8ASOAPWqykoq7LRi5OyORc9c7m/ZFt4GEMMrAs7KNbqB4SjeBTnxByxICuQBir0sT1Usy+VyyhLcXG4/Kso+0JLEoIPhQFSqqWk6gILqclMFTjBPvZBr1KPSdSpUTbtHjZXLOTzajLa3CyIrocqwyDXvU6kZxUo7M0TuTuEWBuZxCrhAq65X2OhOwxnbWxyBnYYYnOMHzek8f7NC0Pefw7yspWHluWrKEr/mmoDcyY1kEFGGrJLsSyqdgfd3xXyMq9Wo25S1MmaLzkyxuIyBaiEgkKUVUbYBdgNtJCgDPYdsHeqqpJPXUznShNWkjhMI1yFVSUgNp8MeptWfcwradYGM+IAbb71vPOl2VfzsefR6PU5vM7Rvyu2XFvylfTZaK3dIwvefCO5P7idwAO4YjPkewNY9Yotytfkvudb6KpN9nN4u3ysQeMcLlt01ukoA764imB5srEkMBvthTgE1nSnVcrTjbvTv8ATT1ZTEdFU1DNTk78n+fQhg10HhhQADg5Hf1qAm0TIOKzoMJPKo9BIwHr2Bq13zNVXqLaT9TdJxydvfdW8zqjjbPz1Kc/WmZ8yzxNR6N/BGgX7ZyUiO+cdKPB+Gyjb5VFyqrPkvRGE4qw8SrHjIGehGy5JwBkoQN9qXsdFOliJLNGPwX1Nr8wXLQmTqOsed9JVMkbnwphmAAz2OKnO75bm8qGLcb3+KRXdUEatQx3znb51FjznGTlZ7nXPZBw6zezFyvjklOiTqaSA0ZOERfIblhnxEHJ9BhVck7Hv0KUacLIaLnh9vMenJZ6gzsHGYsIAojV3AkzpZFUKACwGMhd6pdribCd7SOV+HWllI8axwuWVo01BQWVgW6akHLFdsDy22zvpTnKT1Mq0bwa7hI5I4c09+mnWFRD1ip0gxv4SpbSSurBGVOo9hjJZdZJuOhydGU5STOl8VS+iV3juQkUa4SGC2UnGoafeY9l8JxtjUdtscEsJaLe7/x+P08/dVOKtf8APiRbO54wlsz5iklEzNokG7xZJxHpIw2PdDEenxrKGFdR5tlbbZ37+787hKnGMbbu+/cW0Fy0l7w6Y6MyxXBygODGRG6KS257KT23FdWCWWco8rHFMd69EoV3MPEvs1tJNgEoNgexYkKoP1IrfC0evrRp838OJKV2U/K/L0qSvd3jBrhxjA92Nf3R8fL4DzOST14zGU5U1QoK0F6t8y0pcENNeaUCgCgOb8w8TuDcQRSSyR9WF2lg6JdIyXMUWTFlixLYB1Ffu86TkCgE6SEWnETbM6zy9MSadYPSmOGkjjMigtlWBUnGF2/eNcmJjpe/idOHlraxIu44J1kV0hYFgdLExuJFzkyn3gd8AqD9Qa5Vmja1/n6HS8suCNvEpLVo3SVdcaJjOM51ZAjRu7SHHYb9vWrUlVzLJe74Lj5ciZOFrMWuCsyS6JCRITnQnTVdJXws4GCzBRuAMjT2x3+0wuaElGb7XJWS23OOOjGaC9MDMdQMcoKzQO4EcylTGc5B0sFPdcZwAduzpDAQr9pO0uBMo3LvgvOEDDTFPeKqrp0uLZlix4dnbdtOMZLMOxOcjPy1TDzUmmte453OMdGy24fd/ag6wTlJCBrkknjeZU1eIxxRExx5GwcY3wSDis5LJrJExalsyj5f4kkL3UFuoeQzPIrsZEF0dREgQyjBeNAoyGIY4YncmtYSU4qSZ003lvG2oxRcR1eIrcL5lDC5I2xpBVGUj4gnfs2KtY1zlRx3mlFTpfdRvI4jxOw0xo2Q0k4Rvu02KgFgSxAON8EralJ1VYV+UeDcLuonMsssUiSMrKsg6ZwTvF4D935Dc7AbmsM9S7VvQ4KmEoN5rbjAvJ3BzhBLPq8ny/iztpUlOmxz5KMjb1qf1ORT2Sha2U1pybwnJDS3aY/0iOgP9UyQgN9M1N6nIr7HQ5fMU+ZeF2FrNEkFxLcE62kQlSwVRkBelFqUnOrUVIAUn57Uo5r9Y8o9iocvmerflTqXaB4p4YRIBIrSwlo0Ksu+g+J2k0gDScbDuah1qCo3TvK/J2sWWDopNZdy3i5a4dLexwW8hlTp9aTVK2ornToCoo076c6yNm2B3IpBtq7NKOCo5thvuuAWMrr1LWJyqnDGMFVCEDSTjSCP3TvsfSranpOMW9jZNw63eCW1hWOMPCRhEAULIGQEaQAR32B/jTUZY7IS7T2cRzXUtvdzMNcYkTohRqwQj6iwJyvgI2Hv9zg4pJuCujhr0U5qT3Rdjl2z4UvS+2OUcBmgmi6sZC4USFYkDRuPCBJkbgd8Cqxcp62M0ow0vu/yxsi4/GwCTwpAzeEpe3NwkTZ94Ik0emXTgbYA8Qwd6OL5+hoaOYvZtNxOQS3XEFeP8CxQkLGPSP74jv3Ygk/QYhVVDRIq4Nyvfy4GOVo4bCW5tF3EZRWuW1ASSMC4jkOSFZQygHYHIAGQBWqmpW+R0UHGCslYvYL6TUGcMNX4QpaMKATlXjUgsTjdiPDjwg5q1jfMyPc8wrbwyu5aVoVZmRUPUIXxFz4VATBA1aQNjuajQh1ElqUPLUckHGbC1cnC2TSAFidBcuCoAOjsq5IHfO+MVoopO6RxN3Ou1Ygo+drRpbGZUGWADAeuhhJj54FdvR1SNPEwlLbb1VvqWi9Sz4beLNDHKvuuoYfUZxXNVpulUlB7ptENWJNZkBQBQGuRPxAAsAcH5+WfQ4FAcg5avT0LqK4sked59czThQpY4kACoXOU1bDK7nOdWoV5mN6Rp4W0ZK7fBfXxOzD4SVfVOyRC4jkSsi3yw6mUrEAruqgAFEEhaQk4J1ZOM9q82nj6lVZo0G/C9vkd08PGGjq+trnqCzRf84maS6j0KQ6ORIijJZol3jk1jSSvh7beldGB6bdKrkcckr22+d9TOtgp5eshK6t+WG+z5BtJdNzHcSvrQaZB0jlDlhg9Psc/w9K+g/1jERldqN+dtfmednYs8B6Qkk06nkZ5RrKghUicIIw4UKwGRnTkFixrp691nmk7v5Hh9IOpKV5bbL7l7mrHmlDzhcRLEBI4jc6jDIxACSIuRuc4yCV7HudqwxFOFSDhNaM7MDKpCpnp8N/Bl3wCxiuYC1jZWcawhUia5tizu6INWo+Fl0v4dWCSVbbtnzK+LjSko2PfUbnn/JmNWZ2tphM7h20RW5R9II0YAMWg6j7+GJwScgESsXSeuY1UYZbMY+FzX6gkxQ9PA0xviOTvliTEZIwMdlA3OckVSXSFNO2/eZuHIXrLitra3NytrDK15KXed5HVliJY6VcoxG34IwM4G+nOa0lVgkqmvLj8vqXpwlPsLYrLK74srZfieoYI0/Z4/MY1A52bO4G4+GKzeM5I2WE7zby9zLxS2nRLrN8kzpGGQxoYu41aOmNRIwTl8bH51vTxEZ6cTGpQlBX4Fu2ieWd5wPtDCS3MOvwoNIKx6wPCWXxA7Z1tgHG01IKT1LUoxa1LjoLr1tHg7kkkackqxyD3OVUgkbY2xmslQha1jZU48hX4qLf7TazwSLEFWQvOP5OONyWVpNRVDG0utdJIY620bjK6U4xi8vMxqWg04mbjj8Cuzp1VLMupoVbS++nUyTRhQcd2ODpA8RxXY8FXUczi7Fus42sYHHFnjOZniG6lZvuxjddRMUZZhjcBXXuMlTVfZay1cX6MiVR22ZKurfhsNmblFtrqdSsayOqEJI2mONTselGoxgHyHmWya5Gnlehy1J2Tkys4bBA0bopWTPglfSPvDp3ycaWGG8sgdh2xXVGMUrI+fq1Kjmpy33Xcb7S2kyHuJetIqCNWxpCooxgLkgM2Ms3mfQAAUp0ow2LYnFyrWWy5HmyW3Fyju7pFIWRninkiUSofBqETKGYkMhzkkhB8DStBPU7Oj6kk3Tl4ol8j3M00WLQECaSSaa4lDkornEKLrH30vTEYJ7BQCdyBXmSwyq1HKWy0R6t7IvJOQ42m6xl3OMr0YgrerMAu8nbxegAwa6VRSjlTfqMzK3nrh09rw25EHQaN0ZDGIhGxMx6YYMjBMgtk5TxeorF4SOdSu7rnqMxpvrQQ8wWlxM6Ro1kYgWbA6itjTk7EnqDABzsfr1lTo9AFALvLA6MtxZ/hjYSRegjly2kf1XDD5Yrvxn6sIV+LVn4x4+asWlrqMVcBUKAKAw3Y74+PpQHEuATyGV11K0JDvG+3UkxM8RlkwSCzFCSRt8sivlum8LGm1Vu25Pjy5I9vo2s53hZJJfjJ1tE6B49IILh0dlBRdWeucGTUsjglcKoQgtqzmtaPTMKeHso9paJa/nxKVOjpzrXb056EPhbq8csFs4ACkq6n3TKWI0hQAiqfdXOcAeRBrzMTm6yNerHd6ruVuerOyjbI6cHstzHL/GrnhsTl1WT7RFHcrGmtI0TTJ19HvKsuvRnHhOpTsWr6ulRjkSi20ue/ceBUk3Jt/AmcIiSMW2rCyGwgJ1N4iWeZ5Ducklzkn1Pxrvwv7vE8bpO/ZXiW/UHfIx8xXWeVqVHFrH7XKluhVmaG6JGr3QYiis2NwvUKjOPzrGtwPT6NTzSfcXfsnuQ8DdLSIRFAAqsSqTFC86gMxKYJXK7D65J+bxq7Wu+vpwPaiPdcRYq+aJGFnNo1a2Qomk4bXJ92mCSMeJhvnatsPHNViu8PYWOZuCxWLK8IASZsFAcuZCWcsgO5XBJKrsoGQANVeti4RUc7dkjXDVHfJa9xXi46m6/elvE2lkUOBvhVGQNjgAnOcdznNcnZ3zK3jodOZ7WfoZs+LYaJ7tLiG2RgzTEL1GwuxZY94vGckrg7DT3OL4ath3Vyxmr8l9HxM68aqp3cXbmy1na0Etw9mHnMzFpJnlIQsRjpp4CHVds61ZQVxgkHHo9W7p38hhMDUrLMtF8yJayTgjqCNse6QUDx+Juxa3ZW8GhfdXsx8wBfKdn+l1re8itvZo3vJJSJImKoCs0mrWwyvVQ9ih1Kq7DBz4VLYr1uiqNLM5y3W3d+bHnTozpTaqbkqvoSAoCBxDLL4HUBnWKUOfuyrMEOv006tQby38iQfK6Sowq0nNbxKVFdXGHgqAfaAowBd3QAHYATPgCvIpe6fNY7+8/Isl71ocgmcORIQJIsdeSxup1LISA56jHpB8pGVcKCBjYf0q4pe93H0dCNoar/AI4Fj7PLy5PE/wBnxSSR2VursEYrqfouIThlXUFM2SRkZ3zt4azptuKb3N2dc4lxeC3ANxNHFqzp1sBqx3057ncdvUVcg5TzZ7UopXjjtZIXhk1o2pXcNqVdPUj0o675wytt89gL04xlK0nZE/lnh0fEjYyzXzSvBbgS2siH7zqBhIz6zqkQ5QBjqBCZ31bCJQcXZo6lFGFAVQAoGAAMAAbAAeQoVMTSaVLHsAT+W9SldpAWeTVlmL30xUddVCRruERSSMnzJyf/AGcD0ce6dJLDQ/a3dvi3a/yLy00GmvNKGszoGCFl1EZC5Goj1x3xQGygFn2g8Wlt7OQQJKZHVlWRFBSE9tchPZRnyBPoDUPYIRpbdYUsDEhUfYWVurmMgRMhy5xgDU7HUF3yTkjFcOO6PeNiop2tqa0sfHBPM1e+mhYcCsWnh+0za9JyY4oiRqQHSrkkK7FgNQwVGlhsTvXJQ6Hw9KNp9p8/svxnpPGVKizbLlx8y0TgdqurTEYgMs0gLIMg7sST4j5liCCPM121MLRqRyyin8/XczjNxd02hG4rytPGrW0M9xNMZA1pHrj0GI+OYsshEZ3yCo0jOhsHcDphFJWRw1Y5XqSRFBb3t0kkgDZj8MvT1KWBmOkoqjp65So27qd+2PB6bpVqkoKnFtJPbv8A+D0ejZ04KTm0m+ZIgW0k/k0ik88xxhwPiSikL9cZrx40Mc1op6eJ6Dq4ZPVx+Bs4aevdxJaPgyw3ETTIjERh4g6NqXAB1CNhuCQRjuDXtdCUK9KU+sTSdt+Z53SVSnNRyNN9ww+zHgv2aGZTIZGWeSPIIEeI20grGh0Ix7t+LJIJ2wNukJfqWPOjsOdcBYquZzi2ZvJGjdticIkiyOcDfZQT59ux7V0YVpVo3IlsJftT4g1vxCy0gyNPmMBhkRrqTWU04IznJzn3R2Fd3SmGjWoNyk1lTfdtxN8FWdOoklvobc18Pc+mIfGJWS3mdBlljYgYzkgE4x557VvhoxlWipbNozrNqm2uRR8vSP1Z42XpLFpUQAlgmRqBV2AJUjsoGAMY74r77D05wp5aksz52sc/RtZ1U7aJW05ef0L2tj0xQ43IVvEEvij1xMjMRpjJDxsg7ZYsUYDfAyTsK6sHJKvG/M+d6TlJV8rem9uRfA+lfV3OIKkFQY7ZWZp8DTcqzZ1FZkY2x6RTOHJUSg+H3T5718x0hmhXkk9H9jGe7LPgdrGIU0DScZYI5GGY6mB0HGQdvpXCpNHv0ujsJVpRzwi3ZX2v6lkyN/pZAPgR/HGr9at1kjL/ALewC/Z8X9yjllSaztIlkET2qzo8zg9EOzMqxPJgqqyaSPHjZlI8WKzk2jxKlPJNw5ELgzoWnuonYzPLLI3SfQ41OW6YMTZ0HY6dTKfInufawmHoSw97ZmuHHw4F4xTQwW+J1Dzt9plKq3j8QAbcdMSAaUwe+2cb75r5SvUlKbeyv6dx106cUuZp4lwK1l1dW3QZB1S6VUgjw99mzg5BwRt37VnGpNbPyLSpwe68y95BggW6WJ4WnlRdcNwWLmNGXT48nEZYhgrKPGBvuCT6FGq5rVHNiXNtZpXXA6fWxymCKAWeTi0LTWL5+4bVET5xSZK/Mg5B/wDSvRx9qqhiY/u3/wDJb+u5aWuoz15xU+cuLXcr381rP0+pLeFWJRC6Ak9N42xrUiMKFIO2RXBia9SlnmtlFux7kKOElgYafqOVnrqlrrba1tNtzrvKckiTdI3MkkZRisc2HdcEbrLszKM4w4Y9vF64dHdKrGdnK016HnYjC9Tre6HCvWOQT/aZaabSS8R2SW3icqRgqwbGVdWBBGQp8jt33OZjJx2MqtGFVWkKPAbLXbQLDI8sjRLK2VCQwdYCRlSSIJKhbOQis2Acke7VJNbs6qKlbKtUuZYJw+5kdkns4yCh+8kupZYCfJRC+5GDuSFzgj0JrdHRlk90TuUVli4nOs7xM0kaaGUHJWPUemoAxFgOp0MzEjcFvFptE56yaZT8Zsdd9xqMsMNZo+3kBlsH0Ph/XNLWuzNu6SHLkM6uGRKuAFEkS47aY3eJPXJ0qMnzqVsQUPsWAFtcLkHRLHGSO2qO2gjbH9pTRbAnczcNks7dpbW4nBM6syAQaT1pR1GOYSfxk7nyArGeHpSeaSv6lovgW/CbCZo45Gu5G1IpKlIcAkA7aUB/WsngaLGZivwTilzfvxO3dk0W0jQ6RCGMqHWuCGcLqIAG+25pHA0k7q/qMzFjmaWee7t55bS4gitGEESyhNcrMkju+QdJAVE3BI7774rbEYOri6boUrZpc9jXDTUKqk+BJh40Sd7eZfiTD+W0hrxZf9HdIrbK/P8Awe2ukqfFP4fc1txtiCDaT77e9B/i1Zf9HdIJ3vH1f2KvpGDVsr+H3KPluHLdedo4gQqs3XcM/TTo9ORSw0yqUDFsnzAGCcfQwpSUu2+5rvPma2Oq0U40FJO+65fFMaejDjAnI8s9RSR+ecn55rbq4HMunOkV+/8A+V9hYvuHxi80y3Q3Adero0yBx0tIHhRpFKnBwRhx4c7njxLlTeiuvkehhMRLGLPVfaTtw1L1IrYdOFum7OpA1BWaTSPETgYJxufXevMvPdXPUtDREgcKgByIkU5BJVQpONu64Paphia0Pdm15sdXHkTouU3urC1NuI0dPExLEObiP7kT69LEldOQP47Y9XPKaUpO+nE82WkncnfsRJ+NBbuK3n6fD49ZdAdUjSsNSq+rA8Lb5JGQM70KptbET2kcDhhlsJ4ooYkScdVljTU6hlfpjbJyFb6ZHZjmGS5ylu7j7xLhccltLAEAV0ZdK+Hcg9sY0nO+fI71JU4Ly1yzqltLdXQSSQdTWEIZMFg2oCRg+GQqH0gHPl2qfbIQg5OGsdLptP1RpFlnBwAxvLEZA3SfCMAxUPpBfCy6lABOCVAydfasI5asc7W/r8LXPYwOFVak3LnobLnh7AnpxrnQQrkRO3U2OX1oNEORuEDMdsae9R1Eeb9Sr6PxKa9388S+5J5i+x3ItbkqzXBULIFYO7+6Cc5BTyKg+AkEDS+I9YxUVZHBjMPOjUtJ3vszqtWOQKAXAueLkqe1oA/1kyn12avQv/QWf89P/XX6Fv2jHXnlSj49ynaXmGuIVZx7sg8Mi47EMuG28vSsqtJTi1t3r/Oj8zWNacVlvdcn9OXlYg8u8tz2lwSbnrW+ghRIv3yHIwNYxrXGfeBb415+G6PjQr9YktmrrRecdfg7dyNKuIdSGW/r9/v6jRI2AT6CvVOY5/zhzXDLw54nikaWeMr04iNtQyHDuuBGfJyu2cEBthFyzi0xY5CtYrR0t0vUE9zDFvLFI6tKpcCNSHUL049C6Sd9sYxioauXhNw2R0t+FXA92WI/AxuPy+8NRkL+0PkJ/HuBSNfJoeKW6WLX4WaIoiFlGlAzEs3UIDl0I07EqXQ2SsZSm5O7Fuxa+M93IYZHS8tGV3a3kQrIAIiuoLpZlH4sAMVOAoOabEO3Af8A2QXqzcKhdBpGqTwAAKnjY6Vx+EZoipo9m5Zbri0TLgi9aUbjdZRhdhuuyZ37hgakF1z85HD52AyQFOPkynfHlUMmO5O5bk1WkB7fdr/ACpD3FD2VR4m4s2BvfyDVg6jjfBPYgZ2HcZOe4og9xt5g4DFeJGkxcCOQSLobB1BWTf4YY1eE5Qlmi7MJ2Oc8I5fW54lxG0aWWOKFYhGY2XUNa5YksjeIn4jHkK6fb8R/L5Fs8g5p5bSDiXDoIuqLa4eQSjqP3C6lVWB1KO5wDj6ACqLGV0rKTIU2iV7WuDIllYWsA0q3EIlUMzHBcSZJLEnGTmudtt3ZUvfayP8A5ZJ4chmRTjuA56Zbse2rP0qCU7MaLfh0SR9NUUKV0nAAJGMb4xvihAmez/gkM1iVuraJmS4mUgouzRu0edh7225HfJ9aixNyturKGPmGC0VAIWtSxiBcIDmTxABtOfCB2quSPJFs8uZ0mztEhQRxKEReygYAycn9STVyggcKgc803cmMolmik57FyjKMfHSx29PjQHj25yFbWzx53sYPyKvQHRpZAqlmIVQMkk4AA7kk9hQHFeDcSNnfR5KTaOHydNYHMnVcStImNIBIdSADgjOfTNc06GaMot7u5aLN/CWXpKA6uceJlbVlj4nJOTuWJO/rXQlZWPr8KoxpRjF3suBMqToIPF+H9ePSDpZTqU+hHr8D29R3GCAahq5zYrDqvTy+g5ezS8vp0klupRJF7kYOnqK0bMkgfSihjkDxDY+lFfifJVI5JOL4DffGQRuYgDJpOgN7pbHhB+Ga0p5cyz7X1tyKoreXOCfZ1ZpH6k8p1SyH8R8lHoo7Afw7DfF4nrmlFWjHRL84viS3cua5SoUAUAUBVSct2jOXa3iYnOdSgr4iCxCnwgkgEkDJwM0Fz2vALQKyi2gCt7wESAH54G9AaTwBcaRPcKn7iysAB6BvfUemG27DA2oCHc8jWLBNMPTkT3Jo2ZZlP73UB1Mx8yxOfPNALXE+UuIqzKkyXCPn72VI/tCg90JYaSmcYIGABjQ1ZulFu7+bLXQzcqctta2bQNIVkk1M7x4wjuMFogVCqRsfcALZbSM4rQqRm5OAOqJ41c+/JplWaTAwuuWOZXJ9Sc59Kw6l3upMm5Tz8t8WuVMN1dRLCMgGMuSy7hTIMKZGxjPjVfUGuyEqcY6q779iU0hy5d4e9vaxQySdVo10l9IXV6bAnGBgfSsmVYh2PInEYJZJ4bqJJXleRiGk0ya2LHqJpKEYwuNOe5DCtlUp5MrjrzvqTdWHSBuIG18a2wu9tg0hhPbJ90MD3238t6zll/aQQ+WOXpre5u7mZ42a5KEqit4dAKjxE+LIxtpFVBv5q5YW9MDdaWGSBy8bx6cgkaTkOpB2oCn4hyC9w6PcX0zmJg0WwHTdcFZMZKmQHO+NODgqcCgGDj3Aluo1R2OFOcMFZH2wRIjDQ48xkbHcYqGrgVV4JxmCRlt7iAwEALqLgr6kLIJtJ8sA6TgYVd86U8kffTfnYlW4jByXwWe0idLiVJS8jSeFSMNIS75JPjyxJzpX5elZNN6KxBS8d5Fnmvzex3YRwmhDofXGN/ACsgUrkk7rnfzq9OcY+9G5KZJFnxkRdMz2zHP8pgiXSQf6HT1A430Yx5Z3NZWv2S0Mmbt3t3Byly1dQ3cl3cyqWliVHQEuWZT4XLlV06RkaVXB1ZPYVUtWlTk/042Xjcn89crLxG3WIuUeORZY28ta5ADfAgkfDOfKhmrX1KAWXFZCbW6UvBKCskuYGMW2VaMkKXAKjIaLV4shhijN6vUtXp3Xc/oyOfZlKsomiugJgQyzMJ2kUj+vO2VI2IPcE1nlle+b5GWaNrW+ZYe0lUeF4Vt2a5eI6J1jcdM/h0yIjOWyP5NMnHfGQToRBtO8XZkTiXKR/Zwa2W6Fz0xjXLlw5HvShtQwDuVQZ3wAPIdKx2IWmf8APQ8cscGgl0QXYueuIlMgJdYnYAB8FVUg6vwHBIOcEZoTPG4hqzmdCs7SOFFjiRURRhVUAAD4AUOPc3UAUAUAUAUAUAUAUAUAUAUAUAUAUAUAUAUAUAUAUAUAUAUAUAUAUAUAUAUAUAUAUAUAUAUAU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6946710" y="1501254"/>
            <a:ext cx="456290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4000" b="1" dirty="0" smtClean="0">
                <a:solidFill>
                  <a:srgbClr val="000000"/>
                </a:solidFill>
                <a:latin typeface="Chiller" pitchFamily="82" charset="0"/>
                <a:ea typeface="Times New Roman" pitchFamily="18" charset="0"/>
                <a:cs typeface="Arial" pitchFamily="34" charset="0"/>
              </a:rPr>
              <a:t>Grupo 8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4000" b="1" dirty="0" smtClean="0">
                <a:solidFill>
                  <a:srgbClr val="000000"/>
                </a:solidFill>
                <a:latin typeface="Chiller" pitchFamily="82" charset="0"/>
                <a:ea typeface="Times New Roman" pitchFamily="18" charset="0"/>
                <a:cs typeface="Arial" pitchFamily="34" charset="0"/>
              </a:rPr>
              <a:t>Lucía González Ballesteros </a:t>
            </a:r>
            <a:endParaRPr lang="es-ES" sz="3600" dirty="0" smtClean="0">
              <a:solidFill>
                <a:prstClr val="black"/>
              </a:solidFill>
              <a:latin typeface="Chiller" pitchFamily="82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dirty="0" smtClean="0">
                <a:solidFill>
                  <a:srgbClr val="000000"/>
                </a:solidFill>
                <a:latin typeface="Chiller" pitchFamily="82" charset="0"/>
                <a:ea typeface="Times New Roman" pitchFamily="18" charset="0"/>
                <a:cs typeface="Arial" pitchFamily="34" charset="0"/>
              </a:rPr>
              <a:t>Yolanda López </a:t>
            </a:r>
            <a:r>
              <a:rPr lang="es-ES" sz="4000" b="1" dirty="0" err="1" smtClean="0">
                <a:solidFill>
                  <a:srgbClr val="000000"/>
                </a:solidFill>
                <a:latin typeface="Chiller" pitchFamily="82" charset="0"/>
                <a:ea typeface="Times New Roman" pitchFamily="18" charset="0"/>
                <a:cs typeface="Arial" pitchFamily="34" charset="0"/>
              </a:rPr>
              <a:t>Sempere</a:t>
            </a:r>
            <a:endParaRPr lang="es-ES" sz="3600" dirty="0" smtClean="0">
              <a:solidFill>
                <a:prstClr val="black"/>
              </a:solidFill>
              <a:latin typeface="Chiller" pitchFamily="82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dirty="0" smtClean="0">
                <a:solidFill>
                  <a:srgbClr val="000000"/>
                </a:solidFill>
                <a:latin typeface="Chiller" pitchFamily="82" charset="0"/>
                <a:ea typeface="Times New Roman" pitchFamily="18" charset="0"/>
                <a:cs typeface="Arial" pitchFamily="34" charset="0"/>
              </a:rPr>
              <a:t>María Martínez García</a:t>
            </a:r>
            <a:endParaRPr lang="es-ES" sz="3600" dirty="0" smtClean="0">
              <a:solidFill>
                <a:prstClr val="black"/>
              </a:solidFill>
              <a:latin typeface="Chiller" pitchFamily="82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dirty="0" smtClean="0">
                <a:solidFill>
                  <a:srgbClr val="000000"/>
                </a:solidFill>
                <a:latin typeface="Chiller" pitchFamily="82" charset="0"/>
                <a:ea typeface="Times New Roman" pitchFamily="18" charset="0"/>
                <a:cs typeface="Arial" pitchFamily="34" charset="0"/>
              </a:rPr>
              <a:t>Marta Pinedo Serrano</a:t>
            </a:r>
            <a:endParaRPr lang="es-ES" sz="3600" dirty="0" smtClean="0">
              <a:solidFill>
                <a:prstClr val="black"/>
              </a:solidFill>
              <a:latin typeface="Chiller" pitchFamily="82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dirty="0" err="1" smtClean="0">
                <a:solidFill>
                  <a:srgbClr val="000000"/>
                </a:solidFill>
                <a:latin typeface="Chiller" pitchFamily="82" charset="0"/>
                <a:ea typeface="Times New Roman" pitchFamily="18" charset="0"/>
                <a:cs typeface="Arial" pitchFamily="34" charset="0"/>
              </a:rPr>
              <a:t>Anaís</a:t>
            </a:r>
            <a:r>
              <a:rPr lang="es-ES" sz="4000" b="1" dirty="0" smtClean="0">
                <a:solidFill>
                  <a:srgbClr val="000000"/>
                </a:solidFill>
                <a:latin typeface="Chiller" pitchFamily="82" charset="0"/>
                <a:ea typeface="Times New Roman" pitchFamily="18" charset="0"/>
                <a:cs typeface="Arial" pitchFamily="34" charset="0"/>
              </a:rPr>
              <a:t> Sáez </a:t>
            </a:r>
            <a:r>
              <a:rPr lang="es-ES" sz="4000" b="1" dirty="0" smtClean="0">
                <a:solidFill>
                  <a:srgbClr val="000000"/>
                </a:solidFill>
                <a:latin typeface="Chiller" pitchFamily="82" charset="0"/>
                <a:ea typeface="Times New Roman" pitchFamily="18" charset="0"/>
                <a:cs typeface="Arial" pitchFamily="34" charset="0"/>
              </a:rPr>
              <a:t>Pillas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4000" b="1" dirty="0" smtClean="0">
                <a:solidFill>
                  <a:srgbClr val="000000"/>
                </a:solidFill>
                <a:latin typeface="Chiller" pitchFamily="82" charset="0"/>
                <a:cs typeface="Arial" pitchFamily="34" charset="0"/>
              </a:rPr>
              <a:t>Patricia Soriano Armero</a:t>
            </a:r>
            <a:endParaRPr lang="es-ES" sz="3600" dirty="0" smtClean="0">
              <a:solidFill>
                <a:prstClr val="black"/>
              </a:solidFill>
              <a:latin typeface="Chiller" pitchFamily="82" charset="0"/>
              <a:cs typeface="Arial" pitchFamily="34" charset="0"/>
            </a:endParaRPr>
          </a:p>
        </p:txBody>
      </p:sp>
      <p:pic>
        <p:nvPicPr>
          <p:cNvPr id="6" name="5 Imagen" descr="gracias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69241" y="969900"/>
            <a:ext cx="5390865" cy="51213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249</Words>
  <Application>Microsoft Office PowerPoint</Application>
  <PresentationFormat>Personalizado</PresentationFormat>
  <Paragraphs>42</Paragraphs>
  <Slides>11</Slides>
  <Notes>1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Anais</dc:creator>
  <cp:lastModifiedBy>Patricia</cp:lastModifiedBy>
  <cp:revision>19</cp:revision>
  <dcterms:created xsi:type="dcterms:W3CDTF">2016-04-21T16:03:24Z</dcterms:created>
  <dcterms:modified xsi:type="dcterms:W3CDTF">2016-04-24T19:07:28Z</dcterms:modified>
</cp:coreProperties>
</file>